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79" r:id="rId4"/>
    <p:sldId id="280" r:id="rId5"/>
    <p:sldId id="290" r:id="rId6"/>
    <p:sldId id="291" r:id="rId7"/>
    <p:sldId id="292" r:id="rId8"/>
    <p:sldId id="293" r:id="rId9"/>
    <p:sldId id="28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944"/>
    <p:restoredTop sz="94768"/>
  </p:normalViewPr>
  <p:slideViewPr>
    <p:cSldViewPr snapToGrid="0" snapToObjects="1">
      <p:cViewPr varScale="1">
        <p:scale>
          <a:sx n="84" d="100"/>
          <a:sy n="84" d="100"/>
        </p:scale>
        <p:origin x="120" y="4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477273-BE0C-364A-9D8D-0B90576F49A5}" type="datetimeFigureOut">
              <a:rPr lang="en-GB" smtClean="0"/>
              <a:t>15/09/2022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9BFC3B-D432-4E4C-8F32-51B2EC1597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150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9BFC3B-D432-4E4C-8F32-51B2EC1597C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1664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9BFC3B-D432-4E4C-8F32-51B2EC1597C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4046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8F5DE4B-935A-4715-BC9A-8FA88F951201}"/>
              </a:ext>
            </a:extLst>
          </p:cNvPr>
          <p:cNvSpPr/>
          <p:nvPr/>
        </p:nvSpPr>
        <p:spPr>
          <a:xfrm>
            <a:off x="402331" y="1862356"/>
            <a:ext cx="11411339" cy="2785145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534548B2-A19D-42A3-B957-10B9C25BA0D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49275" y="2859606"/>
            <a:ext cx="11122025" cy="81461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None/>
              <a:defRPr sz="66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6600">
                <a:latin typeface="Calibri" panose="02000506030000020004" pitchFamily="50" charset="0"/>
              </a:defRPr>
            </a:lvl2pPr>
            <a:lvl3pPr marL="914400" indent="0">
              <a:buNone/>
              <a:defRPr sz="6600">
                <a:latin typeface="Calibri" panose="02000506030000020004" pitchFamily="50" charset="0"/>
              </a:defRPr>
            </a:lvl3pPr>
            <a:lvl4pPr marL="1371600" indent="0">
              <a:buNone/>
              <a:defRPr sz="6600">
                <a:latin typeface="Calibri" panose="02000506030000020004" pitchFamily="50" charset="0"/>
              </a:defRPr>
            </a:lvl4pPr>
            <a:lvl5pPr marL="1828800" indent="0">
              <a:buNone/>
              <a:defRPr sz="6600">
                <a:latin typeface="Calibri" panose="02000506030000020004" pitchFamily="50" charset="0"/>
              </a:defRPr>
            </a:lvl5pPr>
          </a:lstStyle>
          <a:p>
            <a:pPr lvl="0"/>
            <a:r>
              <a:rPr lang="en-US" dirty="0"/>
              <a:t>[Title]</a:t>
            </a:r>
          </a:p>
        </p:txBody>
      </p:sp>
    </p:spTree>
    <p:extLst>
      <p:ext uri="{BB962C8B-B14F-4D97-AF65-F5344CB8AC3E}">
        <p14:creationId xmlns:p14="http://schemas.microsoft.com/office/powerpoint/2010/main" val="272843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87FDF93-AF2D-4473-9FB2-789AB0EC8787}"/>
              </a:ext>
            </a:extLst>
          </p:cNvPr>
          <p:cNvSpPr/>
          <p:nvPr/>
        </p:nvSpPr>
        <p:spPr>
          <a:xfrm>
            <a:off x="252755" y="270588"/>
            <a:ext cx="11686489" cy="6244512"/>
          </a:xfrm>
          <a:prstGeom prst="rect">
            <a:avLst/>
          </a:prstGeom>
          <a:solidFill>
            <a:srgbClr val="FFFFFF"/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320CBAA-6835-45F6-8FD8-6E7623D8CCE4}"/>
              </a:ext>
            </a:extLst>
          </p:cNvPr>
          <p:cNvSpPr/>
          <p:nvPr/>
        </p:nvSpPr>
        <p:spPr>
          <a:xfrm>
            <a:off x="472440" y="462521"/>
            <a:ext cx="11256140" cy="7925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661A557-2008-496B-9C24-6EC4F7F3813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72438" y="462520"/>
            <a:ext cx="11256141" cy="792546"/>
          </a:xfrm>
          <a:prstGeom prst="rect">
            <a:avLst/>
          </a:prstGeom>
        </p:spPr>
        <p:txBody>
          <a:bodyPr anchor="ctr" anchorCtr="0"/>
          <a:lstStyle>
            <a:lvl1pPr algn="ctr">
              <a:defRPr b="1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[Title]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C54323-829E-483A-AE42-FD8053275C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446998"/>
            <a:ext cx="10515600" cy="477092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5947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7537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6B1015A-4178-4D36-943F-B58D2EF06FA1}"/>
              </a:ext>
            </a:extLst>
          </p:cNvPr>
          <p:cNvSpPr/>
          <p:nvPr/>
        </p:nvSpPr>
        <p:spPr>
          <a:xfrm>
            <a:off x="252755" y="270588"/>
            <a:ext cx="11686489" cy="6246000"/>
          </a:xfrm>
          <a:prstGeom prst="rect">
            <a:avLst/>
          </a:prstGeom>
          <a:solidFill>
            <a:srgbClr val="FFFFFF"/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5ECEF6E-FD6E-43BF-A03C-8B627671DBE4}"/>
              </a:ext>
            </a:extLst>
          </p:cNvPr>
          <p:cNvSpPr/>
          <p:nvPr/>
        </p:nvSpPr>
        <p:spPr>
          <a:xfrm>
            <a:off x="472440" y="462521"/>
            <a:ext cx="11256140" cy="7925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0A4B2EA8-7C96-4D55-A551-4E78F87C5D0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72438" y="462520"/>
            <a:ext cx="11256141" cy="792546"/>
          </a:xfrm>
          <a:prstGeom prst="rect">
            <a:avLst/>
          </a:prstGeom>
        </p:spPr>
        <p:txBody>
          <a:bodyPr anchor="ctr" anchorCtr="0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[Title]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B431AE-06A4-4D77-BD0E-C6461CC2A9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1446998"/>
            <a:ext cx="5181600" cy="479530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F6F850-8C27-42D5-945F-E6E695A4ED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48400" y="1446998"/>
            <a:ext cx="5181600" cy="479530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9409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9F45319-C4CF-492D-B212-37137D5C19E9}"/>
              </a:ext>
            </a:extLst>
          </p:cNvPr>
          <p:cNvSpPr/>
          <p:nvPr/>
        </p:nvSpPr>
        <p:spPr>
          <a:xfrm>
            <a:off x="252755" y="270588"/>
            <a:ext cx="11686489" cy="6246000"/>
          </a:xfrm>
          <a:prstGeom prst="rect">
            <a:avLst/>
          </a:prstGeom>
          <a:solidFill>
            <a:srgbClr val="FFFFFF"/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98E7A8E-B301-4534-B8C0-0ECE351234CE}"/>
              </a:ext>
            </a:extLst>
          </p:cNvPr>
          <p:cNvSpPr/>
          <p:nvPr/>
        </p:nvSpPr>
        <p:spPr>
          <a:xfrm>
            <a:off x="472440" y="462521"/>
            <a:ext cx="11256140" cy="7925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5833F360-79CE-40B8-A82C-F5973086275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72438" y="462520"/>
            <a:ext cx="11256141" cy="792546"/>
          </a:xfrm>
          <a:prstGeom prst="rect">
            <a:avLst/>
          </a:prstGeom>
        </p:spPr>
        <p:txBody>
          <a:bodyPr anchor="ctr" anchorCtr="0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[Title]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12DB45-575D-49C8-8B87-DBDDF8564B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468114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CEBBD4-7350-40FE-96B2-FCDC517F97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E3F39C-FD47-4C73-90E0-D64D92BC9C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468114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032415-53AB-4E9F-8CA1-21B67ED8C6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0166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A9FF1A8-E541-47B3-ABAD-83526FAA83C1}"/>
              </a:ext>
            </a:extLst>
          </p:cNvPr>
          <p:cNvSpPr/>
          <p:nvPr/>
        </p:nvSpPr>
        <p:spPr>
          <a:xfrm>
            <a:off x="252755" y="270588"/>
            <a:ext cx="11686489" cy="6246000"/>
          </a:xfrm>
          <a:prstGeom prst="rect">
            <a:avLst/>
          </a:prstGeom>
          <a:solidFill>
            <a:srgbClr val="FFFFFF"/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2A43D78-EC69-4007-B164-B5F6D94F1536}"/>
              </a:ext>
            </a:extLst>
          </p:cNvPr>
          <p:cNvSpPr/>
          <p:nvPr/>
        </p:nvSpPr>
        <p:spPr>
          <a:xfrm>
            <a:off x="472440" y="462521"/>
            <a:ext cx="11256140" cy="7925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A2D631F8-48EB-421C-AEB2-F8C820D2FC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72438" y="462520"/>
            <a:ext cx="11256141" cy="792546"/>
          </a:xfrm>
          <a:prstGeom prst="rect">
            <a:avLst/>
          </a:prstGeom>
        </p:spPr>
        <p:txBody>
          <a:bodyPr anchor="ctr" anchorCtr="0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[Title]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208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, No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40562AF-F270-4FC0-9206-EACD30D12A45}"/>
              </a:ext>
            </a:extLst>
          </p:cNvPr>
          <p:cNvSpPr/>
          <p:nvPr/>
        </p:nvSpPr>
        <p:spPr>
          <a:xfrm>
            <a:off x="252755" y="270588"/>
            <a:ext cx="11686489" cy="6246000"/>
          </a:xfrm>
          <a:prstGeom prst="rect">
            <a:avLst/>
          </a:prstGeom>
          <a:solidFill>
            <a:srgbClr val="FFFFFF"/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9216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6D87CA-F9EA-5547-8C8A-FAE5363441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7D6D8E-2970-EB42-AADB-060B3359C6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8DA080-786D-FB42-A3E3-89926186B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50547-0845-7647-BBEE-613F87B5D281}" type="datetimeFigureOut">
              <a:rPr lang="en-GB" smtClean="0"/>
              <a:t>15/09/2022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CEEFF7-BB8C-604A-A801-797F64A1C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2B411F-2FDF-134F-BCE1-778E2AC8D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CA170-4AEA-4040-95FA-91ECD4742A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303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714629D-DC3F-4D20-A1CB-AAB07A930EC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104" y="6577784"/>
            <a:ext cx="694530" cy="27781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AB7FF1B-4B9F-4B54-A602-B6AD2A7B89CA}"/>
              </a:ext>
            </a:extLst>
          </p:cNvPr>
          <p:cNvSpPr/>
          <p:nvPr/>
        </p:nvSpPr>
        <p:spPr>
          <a:xfrm>
            <a:off x="10910993" y="6628258"/>
            <a:ext cx="1148841" cy="2975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sz="2000" b="1" baseline="30000" dirty="0">
                <a:solidFill>
                  <a:schemeClr val="bg1">
                    <a:alpha val="50000"/>
                  </a:schemeClr>
                </a:solidFill>
                <a:latin typeface="+mn-lt"/>
              </a:rPr>
              <a:t>cgpplus.co.uk</a:t>
            </a:r>
          </a:p>
        </p:txBody>
      </p:sp>
    </p:spTree>
    <p:extLst>
      <p:ext uri="{BB962C8B-B14F-4D97-AF65-F5344CB8AC3E}">
        <p14:creationId xmlns:p14="http://schemas.microsoft.com/office/powerpoint/2010/main" val="26112539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</p:sldLayoutIdLst>
  <mc:AlternateContent xmlns:mc="http://schemas.openxmlformats.org/markup-compatibility/2006" xmlns:p14="http://schemas.microsoft.com/office/powerpoint/2010/main">
    <mc:Choice Requires="p14">
      <p:transition spd="med" p14:dur="6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145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svg"/><Relationship Id="rId5" Type="http://schemas.openxmlformats.org/officeDocument/2006/relationships/image" Target="../media/image8.sv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sv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svg"/><Relationship Id="rId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sv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sv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>
            <a:extLst>
              <a:ext uri="{FF2B5EF4-FFF2-40B4-BE49-F238E27FC236}">
                <a16:creationId xmlns:a16="http://schemas.microsoft.com/office/drawing/2014/main" id="{CC547CC5-5417-7F48-AC07-55A2FF309F67}"/>
              </a:ext>
            </a:extLst>
          </p:cNvPr>
          <p:cNvPicPr>
            <a:picLocks noSelect="1"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304288" y="1296265"/>
            <a:ext cx="8948928" cy="335468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A654870-8BD1-654D-837E-023EA9134DE5}"/>
              </a:ext>
            </a:extLst>
          </p:cNvPr>
          <p:cNvPicPr>
            <a:picLocks noSelect="1"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0314" y="2446694"/>
            <a:ext cx="4660900" cy="185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006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Graphic 39">
            <a:extLst>
              <a:ext uri="{FF2B5EF4-FFF2-40B4-BE49-F238E27FC236}">
                <a16:creationId xmlns:a16="http://schemas.microsoft.com/office/drawing/2014/main" id="{9FAFE685-C44D-6B44-88F2-5BB5003CB645}"/>
              </a:ext>
            </a:extLst>
          </p:cNvPr>
          <p:cNvPicPr>
            <a:picLocks noSelect="1"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98251" y="880099"/>
            <a:ext cx="1436919" cy="5376056"/>
          </a:xfrm>
          <a:prstGeom prst="rect">
            <a:avLst/>
          </a:prstGeom>
        </p:spPr>
      </p:pic>
      <p:pic>
        <p:nvPicPr>
          <p:cNvPr id="38" name="Graphic 37">
            <a:extLst>
              <a:ext uri="{FF2B5EF4-FFF2-40B4-BE49-F238E27FC236}">
                <a16:creationId xmlns:a16="http://schemas.microsoft.com/office/drawing/2014/main" id="{605604EC-D0AB-4543-8B06-1437CC43E132}"/>
              </a:ext>
            </a:extLst>
          </p:cNvPr>
          <p:cNvPicPr>
            <a:picLocks noSelect="1"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183101" y="618770"/>
            <a:ext cx="1908909" cy="5520358"/>
          </a:xfrm>
          <a:prstGeom prst="rect">
            <a:avLst/>
          </a:prstGeom>
        </p:spPr>
      </p:pic>
      <p:pic>
        <p:nvPicPr>
          <p:cNvPr id="36" name="Graphic 35">
            <a:extLst>
              <a:ext uri="{FF2B5EF4-FFF2-40B4-BE49-F238E27FC236}">
                <a16:creationId xmlns:a16="http://schemas.microsoft.com/office/drawing/2014/main" id="{A4EC8AAC-D8FE-7840-B7AB-2E0B17FB914F}"/>
              </a:ext>
            </a:extLst>
          </p:cNvPr>
          <p:cNvPicPr>
            <a:picLocks noSelect="1"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325909" y="490298"/>
            <a:ext cx="2072367" cy="5520358"/>
          </a:xfrm>
          <a:prstGeom prst="rect">
            <a:avLst/>
          </a:prstGeom>
        </p:spPr>
      </p:pic>
      <p:pic>
        <p:nvPicPr>
          <p:cNvPr id="34" name="Graphic 33">
            <a:extLst>
              <a:ext uri="{FF2B5EF4-FFF2-40B4-BE49-F238E27FC236}">
                <a16:creationId xmlns:a16="http://schemas.microsoft.com/office/drawing/2014/main" id="{2DCDA720-D0F2-974C-9CD6-35E920041C09}"/>
              </a:ext>
            </a:extLst>
          </p:cNvPr>
          <p:cNvPicPr>
            <a:picLocks noSelect="1"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976869" y="735797"/>
            <a:ext cx="1786496" cy="5520358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9F15C676-D376-FB4A-B27B-9049B6BB6EE4}"/>
              </a:ext>
            </a:extLst>
          </p:cNvPr>
          <p:cNvPicPr>
            <a:picLocks noSelect="1"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70528" y="493160"/>
            <a:ext cx="1789114" cy="541996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66231AE-FC5E-3744-B239-9E9601EED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885" y="493160"/>
            <a:ext cx="11239928" cy="731975"/>
          </a:xfrm>
        </p:spPr>
        <p:txBody>
          <a:bodyPr>
            <a:normAutofit/>
          </a:bodyPr>
          <a:lstStyle/>
          <a:p>
            <a:r>
              <a:rPr lang="en-GB" b="1" dirty="0"/>
              <a:t>What are the five main human senses?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D174C7-B9BC-314B-A6BD-A139D52B3E90}"/>
              </a:ext>
            </a:extLst>
          </p:cNvPr>
          <p:cNvSpPr txBox="1"/>
          <p:nvPr/>
        </p:nvSpPr>
        <p:spPr>
          <a:xfrm>
            <a:off x="2420488" y="1464464"/>
            <a:ext cx="7364722" cy="1940957"/>
          </a:xfrm>
          <a:prstGeom prst="roundRect">
            <a:avLst/>
          </a:prstGeom>
          <a:solidFill>
            <a:schemeClr val="accent4"/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Humans (us!) have </a:t>
            </a:r>
            <a:r>
              <a:rPr lang="en-GB" sz="36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five</a:t>
            </a:r>
            <a:r>
              <a:rPr lang="en-GB" sz="3600" dirty="0">
                <a:solidFill>
                  <a:schemeClr val="bg1"/>
                </a:solidFill>
              </a:rPr>
              <a:t> main senses.  </a:t>
            </a:r>
          </a:p>
          <a:p>
            <a:r>
              <a:rPr lang="en-GB" sz="3600" dirty="0">
                <a:solidFill>
                  <a:schemeClr val="bg1"/>
                </a:solidFill>
              </a:rPr>
              <a:t>Can you say which part of the body is associated with each sense?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09F9C65-970B-AD45-A045-235546636531}"/>
              </a:ext>
            </a:extLst>
          </p:cNvPr>
          <p:cNvSpPr txBox="1"/>
          <p:nvPr/>
        </p:nvSpPr>
        <p:spPr>
          <a:xfrm>
            <a:off x="1036970" y="3767922"/>
            <a:ext cx="1258803" cy="715089"/>
          </a:xfrm>
          <a:prstGeom prst="roundRect">
            <a:avLst/>
          </a:prstGeom>
          <a:solidFill>
            <a:schemeClr val="accent6"/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sight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9580328-9D4C-A541-8C78-71CD2590C539}"/>
              </a:ext>
            </a:extLst>
          </p:cNvPr>
          <p:cNvSpPr txBox="1"/>
          <p:nvPr/>
        </p:nvSpPr>
        <p:spPr>
          <a:xfrm>
            <a:off x="3030337" y="3767922"/>
            <a:ext cx="1800418" cy="715089"/>
          </a:xfrm>
          <a:prstGeom prst="roundRect">
            <a:avLst/>
          </a:prstGeom>
          <a:solidFill>
            <a:schemeClr val="accent2"/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hearing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F7B19C2-BAD6-5F43-BCCF-0BCE8B399D7E}"/>
              </a:ext>
            </a:extLst>
          </p:cNvPr>
          <p:cNvSpPr txBox="1"/>
          <p:nvPr/>
        </p:nvSpPr>
        <p:spPr>
          <a:xfrm>
            <a:off x="5565319" y="3767922"/>
            <a:ext cx="1258803" cy="715089"/>
          </a:xfrm>
          <a:prstGeom prst="roundRect">
            <a:avLst/>
          </a:prstGeom>
          <a:solidFill>
            <a:schemeClr val="accent3"/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taste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1577D41-59D8-714C-A0D5-967D5F2A8451}"/>
              </a:ext>
            </a:extLst>
          </p:cNvPr>
          <p:cNvSpPr txBox="1"/>
          <p:nvPr/>
        </p:nvSpPr>
        <p:spPr>
          <a:xfrm>
            <a:off x="7558686" y="3767922"/>
            <a:ext cx="1486836" cy="715089"/>
          </a:xfrm>
          <a:prstGeom prst="roundRect">
            <a:avLst/>
          </a:prstGeom>
          <a:solidFill>
            <a:schemeClr val="accent4"/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touch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DCF6D44-1B17-C544-B000-2320C505E50C}"/>
              </a:ext>
            </a:extLst>
          </p:cNvPr>
          <p:cNvSpPr txBox="1"/>
          <p:nvPr/>
        </p:nvSpPr>
        <p:spPr>
          <a:xfrm>
            <a:off x="9780086" y="3767922"/>
            <a:ext cx="1360871" cy="715089"/>
          </a:xfrm>
          <a:prstGeom prst="roundRect">
            <a:avLst/>
          </a:prstGeom>
          <a:solidFill>
            <a:schemeClr val="accent5"/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smell</a:t>
            </a:r>
          </a:p>
        </p:txBody>
      </p:sp>
    </p:spTree>
    <p:extLst>
      <p:ext uri="{BB962C8B-B14F-4D97-AF65-F5344CB8AC3E}">
        <p14:creationId xmlns:p14="http://schemas.microsoft.com/office/powerpoint/2010/main" val="73959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Graphic 46">
            <a:extLst>
              <a:ext uri="{FF2B5EF4-FFF2-40B4-BE49-F238E27FC236}">
                <a16:creationId xmlns:a16="http://schemas.microsoft.com/office/drawing/2014/main" id="{8202B9E2-2E67-1846-B184-E4866AC7F601}"/>
              </a:ext>
            </a:extLst>
          </p:cNvPr>
          <p:cNvPicPr>
            <a:picLocks noSelect="1"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381043" y="619386"/>
            <a:ext cx="5498281" cy="5730240"/>
          </a:xfrm>
          <a:prstGeom prst="rect">
            <a:avLst/>
          </a:prstGeom>
        </p:spPr>
      </p:pic>
      <p:pic>
        <p:nvPicPr>
          <p:cNvPr id="49" name="Graphic 48">
            <a:extLst>
              <a:ext uri="{FF2B5EF4-FFF2-40B4-BE49-F238E27FC236}">
                <a16:creationId xmlns:a16="http://schemas.microsoft.com/office/drawing/2014/main" id="{4E6AEE96-FBB1-4749-847B-40A38A228E4C}"/>
              </a:ext>
            </a:extLst>
          </p:cNvPr>
          <p:cNvPicPr>
            <a:picLocks noSelect="1"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194373" y="484122"/>
            <a:ext cx="1918951" cy="4027216"/>
          </a:xfrm>
          <a:prstGeom prst="rect">
            <a:avLst/>
          </a:prstGeom>
        </p:spPr>
      </p:pic>
      <p:sp>
        <p:nvSpPr>
          <p:cNvPr id="13" name="Down Arrow 12">
            <a:extLst>
              <a:ext uri="{FF2B5EF4-FFF2-40B4-BE49-F238E27FC236}">
                <a16:creationId xmlns:a16="http://schemas.microsoft.com/office/drawing/2014/main" id="{44E41FD7-68CF-F149-9F7F-50BFD45D9CB3}"/>
              </a:ext>
            </a:extLst>
          </p:cNvPr>
          <p:cNvSpPr/>
          <p:nvPr/>
        </p:nvSpPr>
        <p:spPr>
          <a:xfrm rot="2513621">
            <a:off x="9811027" y="2455020"/>
            <a:ext cx="291766" cy="579262"/>
          </a:xfrm>
          <a:prstGeom prst="downArrow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Down Arrow 13">
            <a:extLst>
              <a:ext uri="{FF2B5EF4-FFF2-40B4-BE49-F238E27FC236}">
                <a16:creationId xmlns:a16="http://schemas.microsoft.com/office/drawing/2014/main" id="{73FFAA74-57DB-B748-8CD9-1E45C26CC9A2}"/>
              </a:ext>
            </a:extLst>
          </p:cNvPr>
          <p:cNvSpPr/>
          <p:nvPr/>
        </p:nvSpPr>
        <p:spPr>
          <a:xfrm rot="7115394">
            <a:off x="10199698" y="3275192"/>
            <a:ext cx="291766" cy="1026008"/>
          </a:xfrm>
          <a:prstGeom prst="downArrow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BBE0434B-4DE7-D54F-833B-D3378F526DED}"/>
              </a:ext>
            </a:extLst>
          </p:cNvPr>
          <p:cNvSpPr txBox="1">
            <a:spLocks/>
          </p:cNvSpPr>
          <p:nvPr/>
        </p:nvSpPr>
        <p:spPr>
          <a:xfrm>
            <a:off x="482885" y="493160"/>
            <a:ext cx="11239928" cy="7319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How do our senses work?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C0A28D3-4DB5-3145-9892-EFF557C67F65}"/>
              </a:ext>
            </a:extLst>
          </p:cNvPr>
          <p:cNvSpPr txBox="1"/>
          <p:nvPr/>
        </p:nvSpPr>
        <p:spPr>
          <a:xfrm>
            <a:off x="482884" y="1592319"/>
            <a:ext cx="5799400" cy="1940957"/>
          </a:xfrm>
          <a:prstGeom prst="roundRect">
            <a:avLst/>
          </a:prstGeom>
          <a:solidFill>
            <a:schemeClr val="accent4"/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Our eyes, ears, tongue, skin and nose are our sensory organs.</a:t>
            </a:r>
          </a:p>
        </p:txBody>
      </p:sp>
      <p:sp>
        <p:nvSpPr>
          <p:cNvPr id="32" name="Down Arrow 31">
            <a:extLst>
              <a:ext uri="{FF2B5EF4-FFF2-40B4-BE49-F238E27FC236}">
                <a16:creationId xmlns:a16="http://schemas.microsoft.com/office/drawing/2014/main" id="{70317224-F85B-854E-BFE5-07CCC99B3FB4}"/>
              </a:ext>
            </a:extLst>
          </p:cNvPr>
          <p:cNvSpPr/>
          <p:nvPr/>
        </p:nvSpPr>
        <p:spPr>
          <a:xfrm rot="10800000">
            <a:off x="8872386" y="3533274"/>
            <a:ext cx="294374" cy="1841767"/>
          </a:xfrm>
          <a:prstGeom prst="downArrow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3" name="Down Arrow 32">
            <a:extLst>
              <a:ext uri="{FF2B5EF4-FFF2-40B4-BE49-F238E27FC236}">
                <a16:creationId xmlns:a16="http://schemas.microsoft.com/office/drawing/2014/main" id="{EF0D1032-00E7-D34C-A91D-113CED8AA4C1}"/>
              </a:ext>
            </a:extLst>
          </p:cNvPr>
          <p:cNvSpPr/>
          <p:nvPr/>
        </p:nvSpPr>
        <p:spPr>
          <a:xfrm rot="19034958">
            <a:off x="7923095" y="2473394"/>
            <a:ext cx="291766" cy="579262"/>
          </a:xfrm>
          <a:prstGeom prst="downArrow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DFDE1C5-B94F-EB4C-8D80-1D2D7F06F66C}"/>
              </a:ext>
            </a:extLst>
          </p:cNvPr>
          <p:cNvSpPr txBox="1"/>
          <p:nvPr/>
        </p:nvSpPr>
        <p:spPr>
          <a:xfrm>
            <a:off x="482884" y="3697585"/>
            <a:ext cx="5799400" cy="2553891"/>
          </a:xfrm>
          <a:prstGeom prst="roundRect">
            <a:avLst/>
          </a:prstGeom>
          <a:solidFill>
            <a:schemeClr val="accent3"/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Each of these organs collect and send information to our brains to help us understand the world.  </a:t>
            </a:r>
          </a:p>
        </p:txBody>
      </p:sp>
      <p:sp>
        <p:nvSpPr>
          <p:cNvPr id="35" name="Down Arrow 34">
            <a:extLst>
              <a:ext uri="{FF2B5EF4-FFF2-40B4-BE49-F238E27FC236}">
                <a16:creationId xmlns:a16="http://schemas.microsoft.com/office/drawing/2014/main" id="{07B0A2FF-33DD-4A41-9B33-C9A267ABE4B3}"/>
              </a:ext>
            </a:extLst>
          </p:cNvPr>
          <p:cNvSpPr/>
          <p:nvPr/>
        </p:nvSpPr>
        <p:spPr>
          <a:xfrm rot="14720553">
            <a:off x="7600230" y="3182107"/>
            <a:ext cx="291766" cy="1026008"/>
          </a:xfrm>
          <a:prstGeom prst="downArrow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8151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29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Graphic 32">
            <a:extLst>
              <a:ext uri="{FF2B5EF4-FFF2-40B4-BE49-F238E27FC236}">
                <a16:creationId xmlns:a16="http://schemas.microsoft.com/office/drawing/2014/main" id="{0D8153DF-1F9E-9144-9121-B13B781860E3}"/>
              </a:ext>
            </a:extLst>
          </p:cNvPr>
          <p:cNvPicPr>
            <a:picLocks noSelect="1"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63421" y="807720"/>
            <a:ext cx="2560988" cy="5427642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BA002E17-B3C3-8146-9E26-AB98F9556D21}"/>
              </a:ext>
            </a:extLst>
          </p:cNvPr>
          <p:cNvPicPr>
            <a:picLocks noSelect="1"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30740" y="746760"/>
            <a:ext cx="2619705" cy="5315712"/>
          </a:xfrm>
          <a:prstGeom prst="rect">
            <a:avLst/>
          </a:prstGeom>
        </p:spPr>
      </p:pic>
      <p:sp>
        <p:nvSpPr>
          <p:cNvPr id="3" name="Down Arrow 2">
            <a:extLst>
              <a:ext uri="{FF2B5EF4-FFF2-40B4-BE49-F238E27FC236}">
                <a16:creationId xmlns:a16="http://schemas.microsoft.com/office/drawing/2014/main" id="{08061189-5E41-1545-B58B-222C63D7AE97}"/>
              </a:ext>
            </a:extLst>
          </p:cNvPr>
          <p:cNvSpPr/>
          <p:nvPr/>
        </p:nvSpPr>
        <p:spPr>
          <a:xfrm rot="17348783">
            <a:off x="9726956" y="1991281"/>
            <a:ext cx="138080" cy="1279813"/>
          </a:xfrm>
          <a:prstGeom prst="downArrow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AF2E8FB9-CB44-E646-88EA-97BDF472A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Sight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D4E82EC-7696-8046-9B49-E5F95CB6F660}"/>
              </a:ext>
            </a:extLst>
          </p:cNvPr>
          <p:cNvSpPr txBox="1"/>
          <p:nvPr/>
        </p:nvSpPr>
        <p:spPr>
          <a:xfrm>
            <a:off x="8091754" y="1870482"/>
            <a:ext cx="1258803" cy="715089"/>
          </a:xfrm>
          <a:prstGeom prst="roundRect">
            <a:avLst/>
          </a:prstGeom>
          <a:solidFill>
            <a:schemeClr val="accent6"/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eyes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AADDE9E-5137-8447-B8C6-3142E0C27E54}"/>
              </a:ext>
            </a:extLst>
          </p:cNvPr>
          <p:cNvSpPr txBox="1"/>
          <p:nvPr/>
        </p:nvSpPr>
        <p:spPr>
          <a:xfrm>
            <a:off x="941289" y="1984750"/>
            <a:ext cx="6373190" cy="715089"/>
          </a:xfrm>
          <a:prstGeom prst="roundRect">
            <a:avLst/>
          </a:prstGeom>
          <a:solidFill>
            <a:schemeClr val="accent4"/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The sense of </a:t>
            </a:r>
            <a:r>
              <a:rPr lang="en-GB" sz="36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sight</a:t>
            </a:r>
            <a:r>
              <a:rPr lang="en-GB" sz="3600" dirty="0">
                <a:solidFill>
                  <a:schemeClr val="bg1"/>
                </a:solidFill>
              </a:rPr>
              <a:t> uses our </a:t>
            </a:r>
            <a:r>
              <a:rPr lang="en-GB" sz="36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eyes</a:t>
            </a:r>
            <a:r>
              <a:rPr lang="en-GB" sz="36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B7C72C2-608F-7F4E-B160-9F4DF83FE2D3}"/>
              </a:ext>
            </a:extLst>
          </p:cNvPr>
          <p:cNvSpPr txBox="1"/>
          <p:nvPr/>
        </p:nvSpPr>
        <p:spPr>
          <a:xfrm>
            <a:off x="2528984" y="3443455"/>
            <a:ext cx="6373190" cy="715089"/>
          </a:xfrm>
          <a:prstGeom prst="roundRect">
            <a:avLst/>
          </a:prstGeom>
          <a:solidFill>
            <a:schemeClr val="accent3"/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Our eyes use light to help us see.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4BD82AF-2829-EA42-96EE-1181D7E99CAB}"/>
              </a:ext>
            </a:extLst>
          </p:cNvPr>
          <p:cNvSpPr txBox="1"/>
          <p:nvPr/>
        </p:nvSpPr>
        <p:spPr>
          <a:xfrm>
            <a:off x="3606274" y="4902160"/>
            <a:ext cx="5705369" cy="715089"/>
          </a:xfrm>
          <a:prstGeom prst="roundRect">
            <a:avLst/>
          </a:prstGeom>
          <a:solidFill>
            <a:schemeClr val="accent2"/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What can you see right now?  </a:t>
            </a:r>
          </a:p>
        </p:txBody>
      </p:sp>
    </p:spTree>
    <p:extLst>
      <p:ext uri="{BB962C8B-B14F-4D97-AF65-F5344CB8AC3E}">
        <p14:creationId xmlns:p14="http://schemas.microsoft.com/office/powerpoint/2010/main" val="3796302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9" grpId="0" animBg="1"/>
      <p:bldP spid="20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AD05BD6C-F83A-304D-90C3-ACF7CDCCB5D2}"/>
              </a:ext>
            </a:extLst>
          </p:cNvPr>
          <p:cNvPicPr>
            <a:picLocks noSelect="1"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3591" y="832104"/>
            <a:ext cx="2830044" cy="5205984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id="{95380F11-573B-8C47-B530-24298A89C8BF}"/>
              </a:ext>
            </a:extLst>
          </p:cNvPr>
          <p:cNvPicPr>
            <a:picLocks noSelect="1"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06356" y="746760"/>
            <a:ext cx="2619705" cy="5315712"/>
          </a:xfrm>
          <a:prstGeom prst="rect">
            <a:avLst/>
          </a:prstGeom>
        </p:spPr>
      </p:pic>
      <p:sp>
        <p:nvSpPr>
          <p:cNvPr id="10" name="Title 5">
            <a:extLst>
              <a:ext uri="{FF2B5EF4-FFF2-40B4-BE49-F238E27FC236}">
                <a16:creationId xmlns:a16="http://schemas.microsoft.com/office/drawing/2014/main" id="{17C2E566-1ECE-0748-B3B9-85FB1AE6E192}"/>
              </a:ext>
            </a:extLst>
          </p:cNvPr>
          <p:cNvSpPr txBox="1">
            <a:spLocks/>
          </p:cNvSpPr>
          <p:nvPr/>
        </p:nvSpPr>
        <p:spPr>
          <a:xfrm>
            <a:off x="472438" y="462520"/>
            <a:ext cx="11256141" cy="792546"/>
          </a:xfrm>
          <a:prstGeom prst="rect">
            <a:avLst/>
          </a:prstGeom>
        </p:spPr>
        <p:txBody>
          <a:bodyPr anchor="ctr" anchorCtr="0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Hearing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BB13EEB-5E25-0D44-B1A6-A9133A4902E2}"/>
              </a:ext>
            </a:extLst>
          </p:cNvPr>
          <p:cNvSpPr txBox="1"/>
          <p:nvPr/>
        </p:nvSpPr>
        <p:spPr>
          <a:xfrm>
            <a:off x="8157227" y="1673452"/>
            <a:ext cx="1258803" cy="715089"/>
          </a:xfrm>
          <a:prstGeom prst="roundRect">
            <a:avLst/>
          </a:prstGeom>
          <a:solidFill>
            <a:schemeClr val="accent6"/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ears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D3E4F31-A73B-F345-8837-B4D64EAEE3D8}"/>
              </a:ext>
            </a:extLst>
          </p:cNvPr>
          <p:cNvSpPr txBox="1"/>
          <p:nvPr/>
        </p:nvSpPr>
        <p:spPr>
          <a:xfrm>
            <a:off x="637718" y="1762062"/>
            <a:ext cx="7015426" cy="715089"/>
          </a:xfrm>
          <a:prstGeom prst="roundRect">
            <a:avLst/>
          </a:prstGeom>
          <a:solidFill>
            <a:schemeClr val="accent4"/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The sense of </a:t>
            </a:r>
            <a:r>
              <a:rPr lang="en-GB" sz="36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hearing</a:t>
            </a:r>
            <a:r>
              <a:rPr lang="en-GB" sz="3600" dirty="0">
                <a:solidFill>
                  <a:schemeClr val="bg1"/>
                </a:solidFill>
              </a:rPr>
              <a:t> uses our </a:t>
            </a:r>
            <a:r>
              <a:rPr lang="en-GB" sz="36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ears</a:t>
            </a:r>
            <a:r>
              <a:rPr lang="en-GB" sz="360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99D22F1-ABFC-0042-9123-73777CEFF94C}"/>
              </a:ext>
            </a:extLst>
          </p:cNvPr>
          <p:cNvSpPr txBox="1"/>
          <p:nvPr/>
        </p:nvSpPr>
        <p:spPr>
          <a:xfrm>
            <a:off x="2523177" y="2941160"/>
            <a:ext cx="5898334" cy="1940957"/>
          </a:xfrm>
          <a:prstGeom prst="roundRect">
            <a:avLst/>
          </a:prstGeom>
          <a:solidFill>
            <a:schemeClr val="accent3"/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Sounds travel to our ears through the air and cause the inside of our ear to vibrate.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51B8471-3C0B-7945-96CD-01F494B9CA95}"/>
              </a:ext>
            </a:extLst>
          </p:cNvPr>
          <p:cNvSpPr txBox="1"/>
          <p:nvPr/>
        </p:nvSpPr>
        <p:spPr>
          <a:xfrm>
            <a:off x="3083164" y="5370344"/>
            <a:ext cx="6025672" cy="715089"/>
          </a:xfrm>
          <a:prstGeom prst="roundRect">
            <a:avLst/>
          </a:prstGeom>
          <a:solidFill>
            <a:schemeClr val="accent2"/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 What can you hear right now?</a:t>
            </a:r>
          </a:p>
        </p:txBody>
      </p:sp>
      <p:sp>
        <p:nvSpPr>
          <p:cNvPr id="19" name="Down Arrow 18">
            <a:extLst>
              <a:ext uri="{FF2B5EF4-FFF2-40B4-BE49-F238E27FC236}">
                <a16:creationId xmlns:a16="http://schemas.microsoft.com/office/drawing/2014/main" id="{650E540B-550A-0648-8B7C-3893E2600911}"/>
              </a:ext>
            </a:extLst>
          </p:cNvPr>
          <p:cNvSpPr/>
          <p:nvPr/>
        </p:nvSpPr>
        <p:spPr>
          <a:xfrm rot="17348783">
            <a:off x="9220999" y="2511326"/>
            <a:ext cx="145769" cy="715086"/>
          </a:xfrm>
          <a:prstGeom prst="downArrow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Down Arrow 19">
            <a:extLst>
              <a:ext uri="{FF2B5EF4-FFF2-40B4-BE49-F238E27FC236}">
                <a16:creationId xmlns:a16="http://schemas.microsoft.com/office/drawing/2014/main" id="{FA705A32-56E9-7C41-93F4-729771BF4478}"/>
              </a:ext>
            </a:extLst>
          </p:cNvPr>
          <p:cNvSpPr/>
          <p:nvPr/>
        </p:nvSpPr>
        <p:spPr>
          <a:xfrm rot="3669694">
            <a:off x="11419378" y="2486133"/>
            <a:ext cx="147661" cy="715086"/>
          </a:xfrm>
          <a:prstGeom prst="downArrow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9596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raphic 22">
            <a:extLst>
              <a:ext uri="{FF2B5EF4-FFF2-40B4-BE49-F238E27FC236}">
                <a16:creationId xmlns:a16="http://schemas.microsoft.com/office/drawing/2014/main" id="{1E503AB0-2E4D-9D46-B4A4-DA23F43C8A38}"/>
              </a:ext>
            </a:extLst>
          </p:cNvPr>
          <p:cNvPicPr>
            <a:picLocks noSelect="1"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7718" y="896112"/>
            <a:ext cx="1888274" cy="5182709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id="{7970A1B9-EA51-4143-BD72-A093E5433AC7}"/>
              </a:ext>
            </a:extLst>
          </p:cNvPr>
          <p:cNvPicPr>
            <a:picLocks noSelect="1"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201413" y="794634"/>
            <a:ext cx="2562538" cy="5284187"/>
          </a:xfrm>
          <a:prstGeom prst="rect">
            <a:avLst/>
          </a:prstGeom>
        </p:spPr>
      </p:pic>
      <p:sp>
        <p:nvSpPr>
          <p:cNvPr id="19" name="Down Arrow 18">
            <a:extLst>
              <a:ext uri="{FF2B5EF4-FFF2-40B4-BE49-F238E27FC236}">
                <a16:creationId xmlns:a16="http://schemas.microsoft.com/office/drawing/2014/main" id="{CA8E762E-8913-7E49-9BFE-A429FE5059D3}"/>
              </a:ext>
            </a:extLst>
          </p:cNvPr>
          <p:cNvSpPr/>
          <p:nvPr/>
        </p:nvSpPr>
        <p:spPr>
          <a:xfrm rot="19079876">
            <a:off x="9829968" y="1999564"/>
            <a:ext cx="149284" cy="1468059"/>
          </a:xfrm>
          <a:prstGeom prst="downArrow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C2A3226-8C59-C04D-8725-B87E08CFCE9E}"/>
              </a:ext>
            </a:extLst>
          </p:cNvPr>
          <p:cNvSpPr txBox="1"/>
          <p:nvPr/>
        </p:nvSpPr>
        <p:spPr>
          <a:xfrm>
            <a:off x="567132" y="2108920"/>
            <a:ext cx="77356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600" dirty="0"/>
          </a:p>
          <a:p>
            <a:endParaRPr lang="en-GB" sz="3600" dirty="0"/>
          </a:p>
        </p:txBody>
      </p:sp>
      <p:sp>
        <p:nvSpPr>
          <p:cNvPr id="10" name="Title 5">
            <a:extLst>
              <a:ext uri="{FF2B5EF4-FFF2-40B4-BE49-F238E27FC236}">
                <a16:creationId xmlns:a16="http://schemas.microsoft.com/office/drawing/2014/main" id="{B2BEE089-204F-A643-B48D-7550581461A5}"/>
              </a:ext>
            </a:extLst>
          </p:cNvPr>
          <p:cNvSpPr txBox="1">
            <a:spLocks/>
          </p:cNvSpPr>
          <p:nvPr/>
        </p:nvSpPr>
        <p:spPr>
          <a:xfrm>
            <a:off x="472438" y="462520"/>
            <a:ext cx="11256141" cy="792546"/>
          </a:xfrm>
          <a:prstGeom prst="rect">
            <a:avLst/>
          </a:prstGeom>
        </p:spPr>
        <p:txBody>
          <a:bodyPr anchor="ctr" anchorCtr="0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Taste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1D054ED-5FD3-664A-B05B-87A45190F11F}"/>
              </a:ext>
            </a:extLst>
          </p:cNvPr>
          <p:cNvSpPr txBox="1"/>
          <p:nvPr/>
        </p:nvSpPr>
        <p:spPr>
          <a:xfrm>
            <a:off x="7845806" y="1516926"/>
            <a:ext cx="1762887" cy="715089"/>
          </a:xfrm>
          <a:prstGeom prst="roundRect">
            <a:avLst/>
          </a:prstGeom>
          <a:solidFill>
            <a:schemeClr val="accent6"/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tongue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6EAE453-26E5-414F-8486-B13955224E63}"/>
              </a:ext>
            </a:extLst>
          </p:cNvPr>
          <p:cNvSpPr txBox="1"/>
          <p:nvPr/>
        </p:nvSpPr>
        <p:spPr>
          <a:xfrm>
            <a:off x="637718" y="1660461"/>
            <a:ext cx="7015426" cy="715089"/>
          </a:xfrm>
          <a:prstGeom prst="roundRect">
            <a:avLst/>
          </a:prstGeom>
          <a:solidFill>
            <a:schemeClr val="accent4"/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The sense of </a:t>
            </a:r>
            <a:r>
              <a:rPr lang="en-GB" sz="36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taste</a:t>
            </a:r>
            <a:r>
              <a:rPr lang="en-GB" sz="3600" dirty="0">
                <a:solidFill>
                  <a:schemeClr val="bg1"/>
                </a:solidFill>
              </a:rPr>
              <a:t> uses our </a:t>
            </a:r>
            <a:r>
              <a:rPr lang="en-GB" sz="36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tongue</a:t>
            </a:r>
            <a:r>
              <a:rPr lang="en-GB" sz="360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BBF08FC-2AC0-4F41-9009-6DA98C0CB339}"/>
              </a:ext>
            </a:extLst>
          </p:cNvPr>
          <p:cNvSpPr txBox="1"/>
          <p:nvPr/>
        </p:nvSpPr>
        <p:spPr>
          <a:xfrm>
            <a:off x="2807433" y="2633404"/>
            <a:ext cx="6011722" cy="2553891"/>
          </a:xfrm>
          <a:prstGeom prst="roundRect">
            <a:avLst/>
          </a:prstGeom>
          <a:solidFill>
            <a:schemeClr val="accent3"/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Our tongue is covered in taste buds which tell the brain what kind of flavours are being tasted.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6114A9B-3A0F-1F47-A7BB-0C1A97E8D055}"/>
              </a:ext>
            </a:extLst>
          </p:cNvPr>
          <p:cNvSpPr txBox="1"/>
          <p:nvPr/>
        </p:nvSpPr>
        <p:spPr>
          <a:xfrm>
            <a:off x="2174721" y="5436884"/>
            <a:ext cx="7212303" cy="715089"/>
          </a:xfrm>
          <a:prstGeom prst="roundRect">
            <a:avLst/>
          </a:prstGeom>
          <a:solidFill>
            <a:schemeClr val="accent2"/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 What was the last thing you tasted?</a:t>
            </a:r>
          </a:p>
        </p:txBody>
      </p:sp>
    </p:spTree>
    <p:extLst>
      <p:ext uri="{BB962C8B-B14F-4D97-AF65-F5344CB8AC3E}">
        <p14:creationId xmlns:p14="http://schemas.microsoft.com/office/powerpoint/2010/main" val="253831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2" grpId="0" animBg="1"/>
      <p:bldP spid="16" grpId="0" animBg="1"/>
      <p:bldP spid="17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1496EFF7-CA9E-9A41-AAC4-BC5E860EBE01}"/>
              </a:ext>
            </a:extLst>
          </p:cNvPr>
          <p:cNvPicPr>
            <a:picLocks noSelect="1"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7017" y="858793"/>
            <a:ext cx="2431217" cy="5315712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D33F97-750B-7540-A211-37B8657B83EE}"/>
              </a:ext>
            </a:extLst>
          </p:cNvPr>
          <p:cNvPicPr>
            <a:picLocks noSelect="1"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30740" y="746760"/>
            <a:ext cx="2619705" cy="5315712"/>
          </a:xfrm>
          <a:prstGeom prst="rect">
            <a:avLst/>
          </a:prstGeom>
        </p:spPr>
      </p:pic>
      <p:sp>
        <p:nvSpPr>
          <p:cNvPr id="21" name="Down Arrow 20">
            <a:extLst>
              <a:ext uri="{FF2B5EF4-FFF2-40B4-BE49-F238E27FC236}">
                <a16:creationId xmlns:a16="http://schemas.microsoft.com/office/drawing/2014/main" id="{4EA2FFBC-A50B-4943-97D7-5C614BB15D42}"/>
              </a:ext>
            </a:extLst>
          </p:cNvPr>
          <p:cNvSpPr/>
          <p:nvPr/>
        </p:nvSpPr>
        <p:spPr>
          <a:xfrm rot="20752049">
            <a:off x="9170405" y="2121233"/>
            <a:ext cx="190327" cy="2065495"/>
          </a:xfrm>
          <a:prstGeom prst="downArrow">
            <a:avLst>
              <a:gd name="adj1" fmla="val 52940"/>
              <a:gd name="adj2" fmla="val 50000"/>
            </a:avLst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itle 5">
            <a:extLst>
              <a:ext uri="{FF2B5EF4-FFF2-40B4-BE49-F238E27FC236}">
                <a16:creationId xmlns:a16="http://schemas.microsoft.com/office/drawing/2014/main" id="{23BF2359-7CD7-6944-972C-667F87D85C92}"/>
              </a:ext>
            </a:extLst>
          </p:cNvPr>
          <p:cNvSpPr txBox="1">
            <a:spLocks/>
          </p:cNvSpPr>
          <p:nvPr/>
        </p:nvSpPr>
        <p:spPr>
          <a:xfrm>
            <a:off x="472438" y="462520"/>
            <a:ext cx="11256141" cy="792546"/>
          </a:xfrm>
          <a:prstGeom prst="rect">
            <a:avLst/>
          </a:prstGeom>
        </p:spPr>
        <p:txBody>
          <a:bodyPr anchor="ctr" anchorCtr="0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Touch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085F662-AECF-3C49-8245-EF7201B69A4C}"/>
              </a:ext>
            </a:extLst>
          </p:cNvPr>
          <p:cNvSpPr txBox="1"/>
          <p:nvPr/>
        </p:nvSpPr>
        <p:spPr>
          <a:xfrm>
            <a:off x="8080721" y="1509412"/>
            <a:ext cx="1357398" cy="715089"/>
          </a:xfrm>
          <a:prstGeom prst="roundRect">
            <a:avLst/>
          </a:prstGeom>
          <a:solidFill>
            <a:schemeClr val="accent6"/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skin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A1709D4-F957-364F-8D99-9A353ADA41F8}"/>
              </a:ext>
            </a:extLst>
          </p:cNvPr>
          <p:cNvSpPr txBox="1"/>
          <p:nvPr/>
        </p:nvSpPr>
        <p:spPr>
          <a:xfrm>
            <a:off x="1040054" y="1660461"/>
            <a:ext cx="5787466" cy="646986"/>
          </a:xfrm>
          <a:prstGeom prst="roundRect">
            <a:avLst/>
          </a:prstGeom>
          <a:solidFill>
            <a:schemeClr val="accent4"/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The sense of </a:t>
            </a:r>
            <a:r>
              <a:rPr lang="en-GB" sz="32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touch</a:t>
            </a:r>
            <a:r>
              <a:rPr lang="en-GB" sz="3200" dirty="0">
                <a:solidFill>
                  <a:schemeClr val="bg1"/>
                </a:solidFill>
              </a:rPr>
              <a:t> uses our </a:t>
            </a:r>
            <a:r>
              <a:rPr lang="en-GB" sz="32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skin</a:t>
            </a:r>
            <a:r>
              <a:rPr lang="en-GB" sz="320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1859D7C-EBF8-DA49-A34D-15E97011DFD0}"/>
              </a:ext>
            </a:extLst>
          </p:cNvPr>
          <p:cNvSpPr txBox="1"/>
          <p:nvPr/>
        </p:nvSpPr>
        <p:spPr>
          <a:xfrm>
            <a:off x="2503660" y="2551998"/>
            <a:ext cx="6344313" cy="1736646"/>
          </a:xfrm>
          <a:prstGeom prst="roundRect">
            <a:avLst/>
          </a:prstGeom>
          <a:solidFill>
            <a:schemeClr val="accent3"/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Our skin covers our whole body and we use it to feel texture, shape, temperature and other properties.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4CFDE93-848C-9A45-8D9C-8DE45651BD1A}"/>
              </a:ext>
            </a:extLst>
          </p:cNvPr>
          <p:cNvSpPr txBox="1"/>
          <p:nvPr/>
        </p:nvSpPr>
        <p:spPr>
          <a:xfrm>
            <a:off x="3595811" y="4546060"/>
            <a:ext cx="5555935" cy="1736646"/>
          </a:xfrm>
          <a:prstGeom prst="roundRect">
            <a:avLst/>
          </a:prstGeom>
          <a:solidFill>
            <a:schemeClr val="accent2"/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Touch a part of your clothing.  </a:t>
            </a:r>
          </a:p>
          <a:p>
            <a:r>
              <a:rPr lang="en-GB" sz="3200" dirty="0">
                <a:solidFill>
                  <a:schemeClr val="bg1"/>
                </a:solidFill>
              </a:rPr>
              <a:t>What does it feel like?  </a:t>
            </a:r>
          </a:p>
          <a:p>
            <a:r>
              <a:rPr lang="en-GB" sz="3200" dirty="0">
                <a:solidFill>
                  <a:schemeClr val="bg1"/>
                </a:solidFill>
              </a:rPr>
              <a:t>Rough, smooth, scratchy, soft?</a:t>
            </a:r>
          </a:p>
        </p:txBody>
      </p:sp>
    </p:spTree>
    <p:extLst>
      <p:ext uri="{BB962C8B-B14F-4D97-AF65-F5344CB8AC3E}">
        <p14:creationId xmlns:p14="http://schemas.microsoft.com/office/powerpoint/2010/main" val="416629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16" grpId="0" animBg="1"/>
      <p:bldP spid="18" grpId="0" animBg="1"/>
      <p:bldP spid="19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6514B69F-4A6A-3A42-9BF5-83FB191983BA}"/>
              </a:ext>
            </a:extLst>
          </p:cNvPr>
          <p:cNvPicPr>
            <a:picLocks noSelect="1"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40922" y="746760"/>
            <a:ext cx="2262937" cy="5091609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F702DA30-EC7F-3D4D-AD25-58A84ACD6774}"/>
              </a:ext>
            </a:extLst>
          </p:cNvPr>
          <p:cNvPicPr>
            <a:picLocks noSelect="1"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06356" y="746760"/>
            <a:ext cx="2619705" cy="5315712"/>
          </a:xfrm>
          <a:prstGeom prst="rect">
            <a:avLst/>
          </a:prstGeom>
        </p:spPr>
      </p:pic>
      <p:sp>
        <p:nvSpPr>
          <p:cNvPr id="19" name="Down Arrow 18">
            <a:extLst>
              <a:ext uri="{FF2B5EF4-FFF2-40B4-BE49-F238E27FC236}">
                <a16:creationId xmlns:a16="http://schemas.microsoft.com/office/drawing/2014/main" id="{57DE67CD-B3F0-FF44-8C55-0159C85EFDF6}"/>
              </a:ext>
            </a:extLst>
          </p:cNvPr>
          <p:cNvSpPr/>
          <p:nvPr/>
        </p:nvSpPr>
        <p:spPr>
          <a:xfrm rot="18091919">
            <a:off x="9549498" y="1696748"/>
            <a:ext cx="159406" cy="1641369"/>
          </a:xfrm>
          <a:prstGeom prst="downArrow">
            <a:avLst>
              <a:gd name="adj1" fmla="val 43796"/>
              <a:gd name="adj2" fmla="val 50000"/>
            </a:avLst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itle 5">
            <a:extLst>
              <a:ext uri="{FF2B5EF4-FFF2-40B4-BE49-F238E27FC236}">
                <a16:creationId xmlns:a16="http://schemas.microsoft.com/office/drawing/2014/main" id="{20C6B862-C352-7344-B29E-9CFADEB1E12D}"/>
              </a:ext>
            </a:extLst>
          </p:cNvPr>
          <p:cNvSpPr txBox="1">
            <a:spLocks/>
          </p:cNvSpPr>
          <p:nvPr/>
        </p:nvSpPr>
        <p:spPr>
          <a:xfrm>
            <a:off x="472438" y="462520"/>
            <a:ext cx="11256141" cy="792546"/>
          </a:xfrm>
          <a:prstGeom prst="rect">
            <a:avLst/>
          </a:prstGeom>
        </p:spPr>
        <p:txBody>
          <a:bodyPr anchor="ctr" anchorCtr="0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Smell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DEF018B-F35E-D14E-89EE-EA0B30D4E65A}"/>
              </a:ext>
            </a:extLst>
          </p:cNvPr>
          <p:cNvSpPr txBox="1"/>
          <p:nvPr/>
        </p:nvSpPr>
        <p:spPr>
          <a:xfrm>
            <a:off x="8080721" y="1460644"/>
            <a:ext cx="1357398" cy="715089"/>
          </a:xfrm>
          <a:prstGeom prst="roundRect">
            <a:avLst/>
          </a:prstGeom>
          <a:solidFill>
            <a:schemeClr val="accent6"/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nose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4182489-2A1E-8946-8876-C1280DE97328}"/>
              </a:ext>
            </a:extLst>
          </p:cNvPr>
          <p:cNvSpPr txBox="1"/>
          <p:nvPr/>
        </p:nvSpPr>
        <p:spPr>
          <a:xfrm>
            <a:off x="686486" y="1660461"/>
            <a:ext cx="6677482" cy="715089"/>
          </a:xfrm>
          <a:prstGeom prst="roundRect">
            <a:avLst/>
          </a:prstGeom>
          <a:solidFill>
            <a:schemeClr val="accent4"/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The sense of </a:t>
            </a:r>
            <a:r>
              <a:rPr lang="en-GB" sz="36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smell</a:t>
            </a:r>
            <a:r>
              <a:rPr lang="en-GB" sz="3600" dirty="0">
                <a:solidFill>
                  <a:schemeClr val="bg1"/>
                </a:solidFill>
              </a:rPr>
              <a:t> uses our </a:t>
            </a:r>
            <a:r>
              <a:rPr lang="en-GB" sz="36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nose</a:t>
            </a:r>
            <a:r>
              <a:rPr lang="en-GB" sz="360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9D2F1C9-C893-814E-B535-08A27CD0B621}"/>
              </a:ext>
            </a:extLst>
          </p:cNvPr>
          <p:cNvSpPr txBox="1"/>
          <p:nvPr/>
        </p:nvSpPr>
        <p:spPr>
          <a:xfrm>
            <a:off x="2399483" y="2684225"/>
            <a:ext cx="6344313" cy="1940957"/>
          </a:xfrm>
          <a:prstGeom prst="roundRect">
            <a:avLst/>
          </a:prstGeom>
          <a:solidFill>
            <a:schemeClr val="accent3"/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Small invisible scent particles travel through the air and into our nose. 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4D6D45C-8B02-6C48-A9DB-C0DB5223EDE3}"/>
              </a:ext>
            </a:extLst>
          </p:cNvPr>
          <p:cNvSpPr txBox="1"/>
          <p:nvPr/>
        </p:nvSpPr>
        <p:spPr>
          <a:xfrm>
            <a:off x="2627508" y="4933858"/>
            <a:ext cx="6839448" cy="1328023"/>
          </a:xfrm>
          <a:prstGeom prst="roundRect">
            <a:avLst/>
          </a:prstGeom>
          <a:solidFill>
            <a:schemeClr val="accent2"/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Can you smell anything right now? What is your favourite smell?</a:t>
            </a:r>
          </a:p>
        </p:txBody>
      </p:sp>
    </p:spTree>
    <p:extLst>
      <p:ext uri="{BB962C8B-B14F-4D97-AF65-F5344CB8AC3E}">
        <p14:creationId xmlns:p14="http://schemas.microsoft.com/office/powerpoint/2010/main" val="192823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4" grpId="0" animBg="1"/>
      <p:bldP spid="16" grpId="0" animBg="1"/>
      <p:bldP spid="17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Graphic 34">
            <a:extLst>
              <a:ext uri="{FF2B5EF4-FFF2-40B4-BE49-F238E27FC236}">
                <a16:creationId xmlns:a16="http://schemas.microsoft.com/office/drawing/2014/main" id="{12BBE740-2923-4742-BEA7-759779E1CFF2}"/>
              </a:ext>
            </a:extLst>
          </p:cNvPr>
          <p:cNvPicPr>
            <a:picLocks noSelect="1"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99467" y="831210"/>
            <a:ext cx="2562538" cy="5284187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E338445E-B995-914B-AB82-8867F0A9D846}"/>
              </a:ext>
            </a:extLst>
          </p:cNvPr>
          <p:cNvSpPr txBox="1"/>
          <p:nvPr/>
        </p:nvSpPr>
        <p:spPr>
          <a:xfrm>
            <a:off x="4251924" y="2648512"/>
            <a:ext cx="1258803" cy="715089"/>
          </a:xfrm>
          <a:prstGeom prst="round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accent1"/>
                </a:solidFill>
              </a:rPr>
              <a:t>Sight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C91C5BB-5BAA-F54B-9E78-2DBDCAA06944}"/>
              </a:ext>
            </a:extLst>
          </p:cNvPr>
          <p:cNvSpPr txBox="1"/>
          <p:nvPr/>
        </p:nvSpPr>
        <p:spPr>
          <a:xfrm>
            <a:off x="3413053" y="4400645"/>
            <a:ext cx="1258803" cy="715089"/>
          </a:xfrm>
          <a:prstGeom prst="round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accent5"/>
                </a:solidFill>
              </a:rPr>
              <a:t>Taste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2E20594-B396-4D41-BD8D-4419018D288E}"/>
              </a:ext>
            </a:extLst>
          </p:cNvPr>
          <p:cNvSpPr txBox="1"/>
          <p:nvPr/>
        </p:nvSpPr>
        <p:spPr>
          <a:xfrm>
            <a:off x="9795881" y="4819150"/>
            <a:ext cx="1438726" cy="715089"/>
          </a:xfrm>
          <a:prstGeom prst="round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accent3"/>
                </a:solidFill>
              </a:rPr>
              <a:t>Smell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95D2C17-0E7D-3840-A193-76BB91F1676E}"/>
              </a:ext>
            </a:extLst>
          </p:cNvPr>
          <p:cNvSpPr txBox="1"/>
          <p:nvPr/>
        </p:nvSpPr>
        <p:spPr>
          <a:xfrm>
            <a:off x="9880734" y="2848048"/>
            <a:ext cx="1768665" cy="715089"/>
          </a:xfrm>
          <a:prstGeom prst="round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accent2"/>
                </a:solidFill>
              </a:rPr>
              <a:t>Hearing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65D349A-3DD5-FE42-9417-2D2501B512CF}"/>
              </a:ext>
            </a:extLst>
          </p:cNvPr>
          <p:cNvSpPr txBox="1"/>
          <p:nvPr/>
        </p:nvSpPr>
        <p:spPr>
          <a:xfrm>
            <a:off x="5226760" y="5489541"/>
            <a:ext cx="1448464" cy="715089"/>
          </a:xfrm>
          <a:prstGeom prst="round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accent4"/>
                </a:solidFill>
              </a:rPr>
              <a:t>Touch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5D43297B-D93B-9E45-9086-637F2F18B7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Quick Quiz!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4FD5B43-68A7-F94A-9684-068241EB6008}"/>
              </a:ext>
            </a:extLst>
          </p:cNvPr>
          <p:cNvSpPr txBox="1"/>
          <p:nvPr/>
        </p:nvSpPr>
        <p:spPr>
          <a:xfrm>
            <a:off x="584866" y="1635910"/>
            <a:ext cx="2306919" cy="4307432"/>
          </a:xfrm>
          <a:prstGeom prst="roundRect">
            <a:avLst/>
          </a:prstGeom>
          <a:solidFill>
            <a:schemeClr val="accent4"/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For each body part labelled, say what sense is connected to that body part.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4A21F1AA-4425-4610-AD6C-C818023CE5A4}"/>
              </a:ext>
            </a:extLst>
          </p:cNvPr>
          <p:cNvGrpSpPr/>
          <p:nvPr/>
        </p:nvGrpSpPr>
        <p:grpSpPr>
          <a:xfrm>
            <a:off x="3142246" y="3589636"/>
            <a:ext cx="4791898" cy="715089"/>
            <a:chOff x="3142246" y="3589636"/>
            <a:chExt cx="4791898" cy="715089"/>
          </a:xfrm>
        </p:grpSpPr>
        <p:sp>
          <p:nvSpPr>
            <p:cNvPr id="10" name="Up Arrow 9">
              <a:extLst>
                <a:ext uri="{FF2B5EF4-FFF2-40B4-BE49-F238E27FC236}">
                  <a16:creationId xmlns:a16="http://schemas.microsoft.com/office/drawing/2014/main" id="{5364EFB7-25E7-F74C-A208-B05C5B10465E}"/>
                </a:ext>
              </a:extLst>
            </p:cNvPr>
            <p:cNvSpPr/>
            <p:nvPr/>
          </p:nvSpPr>
          <p:spPr>
            <a:xfrm rot="4359969">
              <a:off x="6324369" y="2172086"/>
              <a:ext cx="107015" cy="3112534"/>
            </a:xfrm>
            <a:prstGeom prst="upArrow">
              <a:avLst/>
            </a:prstGeom>
            <a:solidFill>
              <a:schemeClr val="tx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99CA8F42-77BA-954E-A53D-CFACA30A1EB0}"/>
                </a:ext>
              </a:extLst>
            </p:cNvPr>
            <p:cNvSpPr txBox="1"/>
            <p:nvPr/>
          </p:nvSpPr>
          <p:spPr>
            <a:xfrm>
              <a:off x="3142246" y="3589636"/>
              <a:ext cx="1800418" cy="715089"/>
            </a:xfrm>
            <a:prstGeom prst="roundRect">
              <a:avLst/>
            </a:prstGeom>
            <a:solidFill>
              <a:schemeClr val="accent6"/>
            </a:solidFill>
            <a:ln w="57150">
              <a:solidFill>
                <a:schemeClr val="tx2">
                  <a:lumMod val="60000"/>
                  <a:lumOff val="4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solidFill>
                    <a:schemeClr val="bg1"/>
                  </a:solidFill>
                </a:rPr>
                <a:t>tongue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91AE50F5-795F-47AD-B5AC-6370D92F671F}"/>
              </a:ext>
            </a:extLst>
          </p:cNvPr>
          <p:cNvGrpSpPr/>
          <p:nvPr/>
        </p:nvGrpSpPr>
        <p:grpSpPr>
          <a:xfrm>
            <a:off x="8708546" y="2031285"/>
            <a:ext cx="2799939" cy="802834"/>
            <a:chOff x="8708546" y="2031285"/>
            <a:chExt cx="2799939" cy="802834"/>
          </a:xfrm>
        </p:grpSpPr>
        <p:sp>
          <p:nvSpPr>
            <p:cNvPr id="11" name="Up Arrow 10">
              <a:extLst>
                <a:ext uri="{FF2B5EF4-FFF2-40B4-BE49-F238E27FC236}">
                  <a16:creationId xmlns:a16="http://schemas.microsoft.com/office/drawing/2014/main" id="{AE71BBE2-CB5E-DE40-95B2-E0DA7F9E3ABA}"/>
                </a:ext>
              </a:extLst>
            </p:cNvPr>
            <p:cNvSpPr/>
            <p:nvPr/>
          </p:nvSpPr>
          <p:spPr>
            <a:xfrm rot="15009340">
              <a:off x="9447976" y="1993949"/>
              <a:ext cx="100740" cy="1579600"/>
            </a:xfrm>
            <a:prstGeom prst="upArrow">
              <a:avLst/>
            </a:prstGeom>
            <a:solidFill>
              <a:schemeClr val="tx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37D0EC3D-DD9C-4A47-932F-56592DCCE298}"/>
                </a:ext>
              </a:extLst>
            </p:cNvPr>
            <p:cNvSpPr txBox="1"/>
            <p:nvPr/>
          </p:nvSpPr>
          <p:spPr>
            <a:xfrm>
              <a:off x="10021649" y="2031285"/>
              <a:ext cx="1486836" cy="715089"/>
            </a:xfrm>
            <a:prstGeom prst="roundRect">
              <a:avLst/>
            </a:prstGeom>
            <a:solidFill>
              <a:schemeClr val="accent6"/>
            </a:solidFill>
            <a:ln w="57150">
              <a:solidFill>
                <a:schemeClr val="tx2">
                  <a:lumMod val="60000"/>
                  <a:lumOff val="4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solidFill>
                    <a:schemeClr val="bg1"/>
                  </a:solidFill>
                </a:rPr>
                <a:t>ears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B5682E69-8F19-4FC3-9B8C-15E2EEA66E6C}"/>
              </a:ext>
            </a:extLst>
          </p:cNvPr>
          <p:cNvGrpSpPr/>
          <p:nvPr/>
        </p:nvGrpSpPr>
        <p:grpSpPr>
          <a:xfrm>
            <a:off x="5281336" y="4018471"/>
            <a:ext cx="1449139" cy="1450202"/>
            <a:chOff x="5281336" y="4018471"/>
            <a:chExt cx="1449139" cy="1450202"/>
          </a:xfrm>
        </p:grpSpPr>
        <p:sp>
          <p:nvSpPr>
            <p:cNvPr id="34" name="Up Arrow 33">
              <a:extLst>
                <a:ext uri="{FF2B5EF4-FFF2-40B4-BE49-F238E27FC236}">
                  <a16:creationId xmlns:a16="http://schemas.microsoft.com/office/drawing/2014/main" id="{96DAA131-1318-C14A-B5B2-6B1031EDD7C8}"/>
                </a:ext>
              </a:extLst>
            </p:cNvPr>
            <p:cNvSpPr/>
            <p:nvPr/>
          </p:nvSpPr>
          <p:spPr>
            <a:xfrm rot="2163007">
              <a:off x="6622080" y="4018471"/>
              <a:ext cx="108395" cy="1450202"/>
            </a:xfrm>
            <a:prstGeom prst="upArrow">
              <a:avLst/>
            </a:prstGeom>
            <a:solidFill>
              <a:schemeClr val="tx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8003002C-B3DE-3D46-89B8-92F1CB714FF7}"/>
                </a:ext>
              </a:extLst>
            </p:cNvPr>
            <p:cNvSpPr txBox="1"/>
            <p:nvPr/>
          </p:nvSpPr>
          <p:spPr>
            <a:xfrm>
              <a:off x="5281336" y="4678545"/>
              <a:ext cx="1360871" cy="715089"/>
            </a:xfrm>
            <a:prstGeom prst="roundRect">
              <a:avLst/>
            </a:prstGeom>
            <a:solidFill>
              <a:schemeClr val="accent6"/>
            </a:solidFill>
            <a:ln w="57150">
              <a:solidFill>
                <a:schemeClr val="tx2">
                  <a:lumMod val="60000"/>
                  <a:lumOff val="4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solidFill>
                    <a:schemeClr val="bg1"/>
                  </a:solidFill>
                </a:rPr>
                <a:t>skin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41EEA156-9DE9-4FE7-A662-FA4988D67972}"/>
              </a:ext>
            </a:extLst>
          </p:cNvPr>
          <p:cNvGrpSpPr/>
          <p:nvPr/>
        </p:nvGrpSpPr>
        <p:grpSpPr>
          <a:xfrm>
            <a:off x="4252262" y="1830982"/>
            <a:ext cx="3721570" cy="789111"/>
            <a:chOff x="4252262" y="1830982"/>
            <a:chExt cx="3721570" cy="789111"/>
          </a:xfrm>
        </p:grpSpPr>
        <p:sp>
          <p:nvSpPr>
            <p:cNvPr id="3" name="Up Arrow 2">
              <a:extLst>
                <a:ext uri="{FF2B5EF4-FFF2-40B4-BE49-F238E27FC236}">
                  <a16:creationId xmlns:a16="http://schemas.microsoft.com/office/drawing/2014/main" id="{AA057DFD-319D-4546-9B4A-DB8C44651384}"/>
                </a:ext>
              </a:extLst>
            </p:cNvPr>
            <p:cNvSpPr/>
            <p:nvPr/>
          </p:nvSpPr>
          <p:spPr>
            <a:xfrm rot="6334008">
              <a:off x="6546743" y="1193004"/>
              <a:ext cx="102105" cy="2752073"/>
            </a:xfrm>
            <a:prstGeom prst="upArrow">
              <a:avLst/>
            </a:prstGeom>
            <a:solidFill>
              <a:schemeClr val="tx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08BAAF5B-B27E-D743-8048-B6E5D72461C8}"/>
                </a:ext>
              </a:extLst>
            </p:cNvPr>
            <p:cNvSpPr txBox="1"/>
            <p:nvPr/>
          </p:nvSpPr>
          <p:spPr>
            <a:xfrm>
              <a:off x="4252262" y="1830982"/>
              <a:ext cx="1258803" cy="715089"/>
            </a:xfrm>
            <a:prstGeom prst="roundRect">
              <a:avLst/>
            </a:prstGeom>
            <a:solidFill>
              <a:schemeClr val="accent6"/>
            </a:solidFill>
            <a:ln w="57150">
              <a:solidFill>
                <a:schemeClr val="tx2">
                  <a:lumMod val="60000"/>
                  <a:lumOff val="4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solidFill>
                    <a:schemeClr val="bg1"/>
                  </a:solidFill>
                </a:rPr>
                <a:t>eyes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008392BB-92FE-4E33-AAF8-A5C6B0554F4D}"/>
              </a:ext>
            </a:extLst>
          </p:cNvPr>
          <p:cNvGrpSpPr/>
          <p:nvPr/>
        </p:nvGrpSpPr>
        <p:grpSpPr>
          <a:xfrm>
            <a:off x="7879637" y="3620166"/>
            <a:ext cx="3265009" cy="1099722"/>
            <a:chOff x="7879637" y="3620166"/>
            <a:chExt cx="3265009" cy="1099722"/>
          </a:xfrm>
        </p:grpSpPr>
        <p:sp>
          <p:nvSpPr>
            <p:cNvPr id="36" name="Up Arrow 35">
              <a:extLst>
                <a:ext uri="{FF2B5EF4-FFF2-40B4-BE49-F238E27FC236}">
                  <a16:creationId xmlns:a16="http://schemas.microsoft.com/office/drawing/2014/main" id="{48830ECE-418C-634A-8D60-BCFBF6E7AEF3}"/>
                </a:ext>
              </a:extLst>
            </p:cNvPr>
            <p:cNvSpPr/>
            <p:nvPr/>
          </p:nvSpPr>
          <p:spPr>
            <a:xfrm rot="18142806">
              <a:off x="9017091" y="2482712"/>
              <a:ext cx="95200" cy="2370107"/>
            </a:xfrm>
            <a:prstGeom prst="upArrow">
              <a:avLst/>
            </a:prstGeom>
            <a:solidFill>
              <a:schemeClr val="tx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43C329C1-6197-CC41-A817-E48E74B6AF9E}"/>
                </a:ext>
              </a:extLst>
            </p:cNvPr>
            <p:cNvSpPr txBox="1"/>
            <p:nvPr/>
          </p:nvSpPr>
          <p:spPr>
            <a:xfrm>
              <a:off x="9885843" y="4004799"/>
              <a:ext cx="1258803" cy="715089"/>
            </a:xfrm>
            <a:prstGeom prst="roundRect">
              <a:avLst/>
            </a:prstGeom>
            <a:solidFill>
              <a:schemeClr val="accent6"/>
            </a:solidFill>
            <a:ln w="57150">
              <a:solidFill>
                <a:schemeClr val="tx2">
                  <a:lumMod val="60000"/>
                  <a:lumOff val="4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solidFill>
                    <a:schemeClr val="bg1"/>
                  </a:solidFill>
                </a:rPr>
                <a:t>nose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1898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4" grpId="0" animBg="1"/>
    </p:bldLst>
  </p:timing>
</p:sld>
</file>

<file path=ppt/theme/theme1.xml><?xml version="1.0" encoding="utf-8"?>
<a:theme xmlns:a="http://schemas.openxmlformats.org/drawingml/2006/main" name="ClassBox">
  <a:themeElements>
    <a:clrScheme name="CGP_ColourScheme0">
      <a:dk1>
        <a:srgbClr val="FFFFFF"/>
      </a:dk1>
      <a:lt1>
        <a:srgbClr val="000000"/>
      </a:lt1>
      <a:dk2>
        <a:srgbClr val="000000"/>
      </a:dk2>
      <a:lt2>
        <a:srgbClr val="3D93CB"/>
      </a:lt2>
      <a:accent1>
        <a:srgbClr val="FF6600"/>
      </a:accent1>
      <a:accent2>
        <a:srgbClr val="F49A00"/>
      </a:accent2>
      <a:accent3>
        <a:srgbClr val="EB6F6F"/>
      </a:accent3>
      <a:accent4>
        <a:srgbClr val="739C38"/>
      </a:accent4>
      <a:accent5>
        <a:srgbClr val="004C97"/>
      </a:accent5>
      <a:accent6>
        <a:srgbClr val="8F0A56"/>
      </a:accent6>
      <a:hlink>
        <a:srgbClr val="0563C1"/>
      </a:hlink>
      <a:folHlink>
        <a:srgbClr val="954F72"/>
      </a:folHlink>
    </a:clrScheme>
    <a:fontScheme name="CGP_ClassBox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lassBox" id="{3E1D9D8B-1029-4CA7-B6F3-34732540DE37}" vid="{F3F4B96C-3B1E-4F6F-B593-172CF86AABB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ClassBox</Template>
  <TotalTime>1086</TotalTime>
  <Words>294</Words>
  <Application>Microsoft Office PowerPoint</Application>
  <PresentationFormat>Widescreen</PresentationFormat>
  <Paragraphs>52</Paragraphs>
  <Slides>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ClassBox</vt:lpstr>
      <vt:lpstr>PowerPoint Presentation</vt:lpstr>
      <vt:lpstr>What are the five main human senses?</vt:lpstr>
      <vt:lpstr>PowerPoint Presentation</vt:lpstr>
      <vt:lpstr>Sight</vt:lpstr>
      <vt:lpstr>PowerPoint Presentation</vt:lpstr>
      <vt:lpstr>PowerPoint Presentation</vt:lpstr>
      <vt:lpstr>PowerPoint Presentation</vt:lpstr>
      <vt:lpstr>PowerPoint Presentation</vt:lpstr>
      <vt:lpstr>Quick Quiz!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Andy Park</cp:lastModifiedBy>
  <cp:revision>185</cp:revision>
  <dcterms:created xsi:type="dcterms:W3CDTF">2022-01-11T13:54:01Z</dcterms:created>
  <dcterms:modified xsi:type="dcterms:W3CDTF">2022-09-15T10:31:17Z</dcterms:modified>
</cp:coreProperties>
</file>